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7" r:id="rId4"/>
    <p:sldId id="268" r:id="rId5"/>
    <p:sldId id="276" r:id="rId6"/>
    <p:sldId id="278" r:id="rId7"/>
    <p:sldId id="269" r:id="rId8"/>
    <p:sldId id="279" r:id="rId9"/>
    <p:sldId id="273" r:id="rId10"/>
    <p:sldId id="282" r:id="rId11"/>
    <p:sldId id="272" r:id="rId12"/>
    <p:sldId id="283" r:id="rId13"/>
    <p:sldId id="275" r:id="rId14"/>
    <p:sldId id="280" r:id="rId15"/>
    <p:sldId id="281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-94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038" y="5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 smtClean="0"/>
              <a:t>Neural Image </a:t>
            </a:r>
            <a:r>
              <a:rPr lang="tr" dirty="0" smtClean="0"/>
              <a:t>Captioning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 smtClean="0">
                <a:latin typeface="Open Sans"/>
                <a:ea typeface="Open Sans"/>
                <a:cs typeface="Open Sans"/>
                <a:sym typeface="Open Sans"/>
              </a:rPr>
              <a:t>Sezai Burak Kantarcı </a:t>
            </a:r>
            <a:r>
              <a:rPr lang="tr" dirty="0">
                <a:latin typeface="Open Sans"/>
                <a:ea typeface="Open Sans"/>
                <a:cs typeface="Open Sans"/>
                <a:sym typeface="Open Sans"/>
              </a:rPr>
              <a:t>• </a:t>
            </a:r>
            <a:r>
              <a:rPr lang="tr" dirty="0" smtClean="0">
                <a:latin typeface="Open Sans"/>
                <a:ea typeface="Open Sans"/>
                <a:cs typeface="Open Sans"/>
                <a:sym typeface="Open Sans"/>
              </a:rPr>
              <a:t>03.06.2020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5" y="1573037"/>
            <a:ext cx="1446186" cy="197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076449" cy="5143500"/>
          </a:xfrm>
          <a:prstGeom prst="rect">
            <a:avLst/>
          </a:prstGeom>
        </p:spPr>
      </p:pic>
      <p:pic>
        <p:nvPicPr>
          <p:cNvPr id="6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32" y="1584703"/>
            <a:ext cx="1446186" cy="19740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ayt Numarası Yer Tutucusu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</a:t>
            </a:fld>
            <a:endParaRPr lang="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558803" y="307275"/>
            <a:ext cx="3071400" cy="1018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LSTM Network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600" i="1" dirty="0" smtClean="0"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tr-TR" sz="1000" i="1" dirty="0" smtClean="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= Context vector. </a:t>
            </a:r>
            <a:endParaRPr lang="tr-TR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1325880"/>
            <a:ext cx="3465527" cy="2650288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831850" y="416433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LSTM cell, lines with bolded squares imply projections</a:t>
            </a:r>
          </a:p>
          <a:p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 a learnt weight vector.</a:t>
            </a:r>
            <a:endParaRPr lang="tr-TR" sz="12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82" y="449580"/>
            <a:ext cx="4346877" cy="13868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797120" y="1958526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İ,f,c,o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US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Input</a:t>
            </a:r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forget, memory, output and hidden state </a:t>
            </a:r>
            <a:r>
              <a:rPr lang="tr-TR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ates.</a:t>
            </a:r>
          </a:p>
          <a:p>
            <a:r>
              <a:rPr lang="en-US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</a:t>
            </a:r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U, Z: weight matrices </a:t>
            </a:r>
            <a:endParaRPr lang="tr-TR" sz="1200" i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</a:t>
            </a:r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biases </a:t>
            </a:r>
            <a:endParaRPr lang="tr-TR" sz="1200" i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</a:t>
            </a:r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an embedding matrix </a:t>
            </a:r>
            <a:endParaRPr lang="tr-TR" sz="1200" i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Z</a:t>
            </a:r>
            <a:r>
              <a:rPr lang="en-US" sz="8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</a:t>
            </a:r>
            <a:r>
              <a:rPr lang="en-US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representation of the relevant part of the image at time t</a:t>
            </a:r>
            <a:endParaRPr lang="tr-TR" sz="12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4404201"/>
            <a:ext cx="1895330" cy="44358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479" y="3465234"/>
            <a:ext cx="1499482" cy="817253"/>
          </a:xfrm>
          <a:prstGeom prst="rect">
            <a:avLst/>
          </a:prstGeom>
        </p:spPr>
      </p:pic>
      <p:sp>
        <p:nvSpPr>
          <p:cNvPr id="9" name="Slayt Numarası Yer Tutucusu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10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4478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558802" y="307275"/>
            <a:ext cx="8234677" cy="2466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Hard </a:t>
            </a:r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Stochastic attention: the probability that location </a:t>
            </a:r>
            <a:r>
              <a:rPr lang="en-US" sz="1600" i="1" dirty="0" err="1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correct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place to focus on for producing the next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word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(Assigning a Multinoulli Distrubition).</a:t>
            </a:r>
            <a:endParaRPr lang="tr-TR" sz="16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200"/>
              </a:spcBef>
              <a:spcAft>
                <a:spcPts val="1200"/>
              </a:spcAft>
              <a:buSzPts val="1600"/>
              <a:buFont typeface="Open Sans"/>
              <a:buChar char="●"/>
            </a:pP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earning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to maximize the context vector </a:t>
            </a:r>
            <a:r>
              <a:rPr lang="en-US" sz="1600" i="1" dirty="0"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 from a combination of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one-hot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encoded variable </a:t>
            </a:r>
            <a:r>
              <a:rPr lang="tr-TR" sz="1600" i="1" dirty="0" smtClean="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000" i="1" dirty="0" smtClean="0">
                <a:latin typeface="Open Sans"/>
                <a:ea typeface="Open Sans"/>
                <a:cs typeface="Open Sans"/>
                <a:sym typeface="Open Sans"/>
              </a:rPr>
              <a:t>t,i</a:t>
            </a:r>
            <a:r>
              <a:rPr lang="en-US" sz="1600" i="1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and the extracted features </a:t>
            </a:r>
            <a:r>
              <a:rPr lang="en-US" sz="1600" i="1" dirty="0" smtClean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000" i="1" dirty="0" smtClean="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200"/>
              </a:spcBef>
              <a:spcAft>
                <a:spcPts val="1200"/>
              </a:spcAft>
              <a:buSzPts val="1600"/>
              <a:buFont typeface="Open Sans"/>
              <a:buChar char="●"/>
            </a:pP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Trained using sampling method.</a:t>
            </a:r>
            <a:endParaRPr lang="tr-TR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9" y="2926080"/>
            <a:ext cx="3138651" cy="1179194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976630" y="4105274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</a:t>
            </a:r>
            <a:r>
              <a:rPr lang="en-US" sz="800" i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</a:t>
            </a:r>
            <a:r>
              <a:rPr lang="en-US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where the model decides to focus attention when generating the </a:t>
            </a:r>
            <a:r>
              <a:rPr lang="en-US" sz="12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</a:t>
            </a:r>
            <a:r>
              <a:rPr lang="en-US" sz="8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</a:t>
            </a:r>
            <a:r>
              <a:rPr lang="en-US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Word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tr-TR" sz="12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61" y="2233670"/>
            <a:ext cx="2256398" cy="2333269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11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0795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558802" y="307275"/>
            <a:ext cx="8112757" cy="1879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 Attention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Deterministic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attention: the relative importance to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give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to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location </a:t>
            </a:r>
            <a:r>
              <a:rPr lang="en-US" sz="1600" i="1" dirty="0" err="1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 in blending the </a:t>
            </a:r>
            <a:r>
              <a:rPr lang="en-US" sz="1600" i="1" dirty="0" smtClean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000" i="1" dirty="0" smtClean="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’s together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{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Whole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distribution optimized, not single choices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i="1" dirty="0" err="1" smtClean="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000" i="1" dirty="0" err="1" smtClean="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not picked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distribution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tr-TR" sz="16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}.</a:t>
            </a:r>
            <a:endParaRPr lang="tr-TR" sz="16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200"/>
              </a:spcBef>
              <a:spcAft>
                <a:spcPts val="1200"/>
              </a:spcAft>
              <a:buSzPts val="1600"/>
              <a:buFont typeface="Open Sans"/>
              <a:buChar char="●"/>
            </a:pP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Trained end to end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tr-TR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04" y="2263140"/>
            <a:ext cx="2287336" cy="212979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2634910"/>
            <a:ext cx="3734752" cy="1130322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12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268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9" y="2290763"/>
            <a:ext cx="3752588" cy="1652587"/>
          </a:xfrm>
          <a:prstGeom prst="rect">
            <a:avLst/>
          </a:prstGeom>
        </p:spPr>
      </p:pic>
      <p:sp>
        <p:nvSpPr>
          <p:cNvPr id="4" name="Google Shape;85;p15"/>
          <p:cNvSpPr txBox="1">
            <a:spLocks/>
          </p:cNvSpPr>
          <p:nvPr/>
        </p:nvSpPr>
        <p:spPr>
          <a:xfrm>
            <a:off x="280991" y="212025"/>
            <a:ext cx="3071400" cy="1869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 of Show, Attend and Tell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600" dirty="0" err="1" smtClean="0">
                <a:latin typeface="Open Sans"/>
                <a:ea typeface="Open Sans"/>
                <a:cs typeface="Open Sans"/>
                <a:sym typeface="Open Sans"/>
              </a:rPr>
              <a:t>Comparison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600" dirty="0" err="1" smtClean="0"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NIC and Log </a:t>
            </a:r>
            <a:r>
              <a:rPr lang="tr-TR" sz="1600" dirty="0" err="1" smtClean="0">
                <a:latin typeface="Open Sans"/>
                <a:ea typeface="Open Sans"/>
                <a:cs typeface="Open Sans"/>
                <a:sym typeface="Open Sans"/>
              </a:rPr>
              <a:t>Bilenear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tr-TR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95" y="709614"/>
            <a:ext cx="4733606" cy="998288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4756150" y="1942713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Attention over time. Soft – top row; Hard – bottom row.</a:t>
            </a:r>
            <a:endParaRPr lang="tr-TR" sz="12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50" y="2454523"/>
            <a:ext cx="3999220" cy="1677781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5223182" y="4367115"/>
            <a:ext cx="306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Examples of Attending the correct </a:t>
            </a:r>
            <a:r>
              <a:rPr lang="tr-TR" sz="1200" i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object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tr-TR" sz="12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13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9001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464822" y="398715"/>
            <a:ext cx="8298177" cy="52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Visualizations from ‘Hard’ (a) and ‘Soft’ (b) Attention Model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492249"/>
            <a:ext cx="4153269" cy="2975991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94" y="1492250"/>
            <a:ext cx="4253488" cy="297599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14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3505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464822" y="398715"/>
            <a:ext cx="8298177" cy="51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Visualizations from ‘Hard’ (a) and ‘Soft’ (b) Attention Model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65249"/>
            <a:ext cx="4104697" cy="302898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64" y="1365249"/>
            <a:ext cx="3951192" cy="3028983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15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8506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388622" y="227264"/>
            <a:ext cx="8298177" cy="4649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R. Gerber and H.-H. Nagel. Knowledge representation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generation of quantified natural language descriptions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vehicle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traffic in image sequences. In ICIP. IEEE,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1996.</a:t>
            </a:r>
            <a:endParaRPr lang="tr-TR" sz="15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B. Z. Yao, X. Yang, L. Lin, M. W. Lee, and S.-C. Zhu.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I2t: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parsing to text description. Proceedings of the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IEEE,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98(8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), 2010.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a</a:t>
            </a: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500" dirty="0" err="1" smtClean="0">
                <a:latin typeface="Open Sans"/>
                <a:ea typeface="Open Sans"/>
                <a:cs typeface="Open Sans"/>
                <a:sym typeface="Open Sans"/>
              </a:rPr>
              <a:t>Hochreiter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, S. and </a:t>
            </a:r>
            <a:r>
              <a:rPr lang="en-US" sz="1500" dirty="0" err="1">
                <a:latin typeface="Open Sans"/>
                <a:ea typeface="Open Sans"/>
                <a:cs typeface="Open Sans"/>
                <a:sym typeface="Open Sans"/>
              </a:rPr>
              <a:t>Schmidhuber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, J. Long short-term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memory.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Neural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Computation, 9(8):1735–1780, 1997.</a:t>
            </a:r>
            <a:endParaRPr lang="tr-TR" sz="15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Vinyals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Oriol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Toshev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Alexander,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Bengio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Samy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Erhan, </a:t>
            </a:r>
            <a:r>
              <a:rPr lang="tr-TR" sz="1500" dirty="0" err="1" smtClean="0">
                <a:latin typeface="Open Sans"/>
                <a:ea typeface="Open Sans"/>
                <a:cs typeface="Open Sans"/>
                <a:sym typeface="Open Sans"/>
              </a:rPr>
              <a:t>Dumitru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. Show and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tell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: A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neural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image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caption </a:t>
            </a:r>
            <a:r>
              <a:rPr lang="tr-TR" sz="1500" dirty="0" err="1" smtClean="0">
                <a:latin typeface="Open Sans"/>
                <a:ea typeface="Open Sans"/>
                <a:cs typeface="Open Sans"/>
                <a:sym typeface="Open Sans"/>
              </a:rPr>
              <a:t>generator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. arXiv:1411.4555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November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2014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tr-TR" sz="15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500" dirty="0" err="1" smtClean="0"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Jimmy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Lei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Mnih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Volodymyr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Kavukcuoglu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Koray. </a:t>
            </a:r>
            <a:r>
              <a:rPr lang="tr-TR" sz="1500" dirty="0" err="1" smtClean="0">
                <a:latin typeface="Open Sans"/>
                <a:ea typeface="Open Sans"/>
                <a:cs typeface="Open Sans"/>
                <a:sym typeface="Open Sans"/>
              </a:rPr>
              <a:t>Multiple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object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recognition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visual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attention. arXiv:1412.7755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December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2014</a:t>
            </a: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Xu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Kelvin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Jimmy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Kiros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Ryan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Kyunghyun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Courville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Aaron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Salakhutdinov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Ruslan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Zemel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Richard &amp;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Bengio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Y. 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Show, Attend and Tell: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Neural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Image Caption Generation </a:t>
            </a:r>
            <a:r>
              <a:rPr lang="tr-TR" sz="1500" dirty="0" err="1"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tr-TR" sz="1500" dirty="0">
                <a:latin typeface="Open Sans"/>
                <a:ea typeface="Open Sans"/>
                <a:cs typeface="Open Sans"/>
                <a:sym typeface="Open Sans"/>
              </a:rPr>
              <a:t> Visual 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Attention. arXiv:1502.03044, 2015 </a:t>
            </a: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endParaRPr lang="tr-TR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16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5814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15"/>
          <p:cNvSpPr txBox="1">
            <a:spLocks/>
          </p:cNvSpPr>
          <p:nvPr/>
        </p:nvSpPr>
        <p:spPr>
          <a:xfrm>
            <a:off x="552453" y="497774"/>
            <a:ext cx="3071400" cy="404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Computer Vision and Natural Language Processing.</a:t>
            </a: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</a:t>
            </a: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description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must capture not only the objects contained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</a:t>
            </a: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image, but it also must express how these objects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relate</a:t>
            </a: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each other as well as their attributes and the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activities</a:t>
            </a: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they </a:t>
            </a:r>
            <a:r>
              <a:rPr lang="tr-TR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are involved </a:t>
            </a: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</a:t>
            </a: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. </a:t>
            </a:r>
            <a:endParaRPr lang="tr-TR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" name="Metin Yer Tutucusu 1"/>
          <p:cNvSpPr>
            <a:spLocks noGrp="1"/>
          </p:cNvSpPr>
          <p:nvPr>
            <p:ph type="body" idx="2"/>
          </p:nvPr>
        </p:nvSpPr>
        <p:spPr>
          <a:xfrm>
            <a:off x="5059247" y="2893511"/>
            <a:ext cx="3837000" cy="1237689"/>
          </a:xfrm>
        </p:spPr>
        <p:txBody>
          <a:bodyPr/>
          <a:lstStyle/>
          <a:p>
            <a:pPr marL="114300" indent="0" algn="ctr">
              <a:buNone/>
            </a:pPr>
            <a:r>
              <a:rPr lang="tr-TR" dirty="0" smtClean="0"/>
              <a:t>A person riding a motorcycle on a dirt road.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28" y="1212850"/>
            <a:ext cx="2385055" cy="168066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2</a:t>
            </a:fld>
            <a:endParaRPr lang="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477296" y="497774"/>
            <a:ext cx="3071400" cy="391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Related Work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Knowledge representation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tr-TR" sz="16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generation of quantified natural language descriptions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vehicle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traffic in image sequences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(Heilbronn University, 1996)</a:t>
            </a:r>
          </a:p>
          <a:p>
            <a:pPr marL="127000">
              <a:spcBef>
                <a:spcPts val="1600"/>
              </a:spcBef>
              <a:buSzPts val="1600"/>
            </a:pPr>
            <a:endParaRPr lang="tr-TR" sz="16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200"/>
              </a:spcBef>
              <a:spcAft>
                <a:spcPts val="1200"/>
              </a:spcAft>
              <a:buSzPts val="1600"/>
              <a:buFont typeface="Open Sans"/>
              <a:buChar char="●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Image parsing to text description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(University of California, 2010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tr-TR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51" y="172097"/>
            <a:ext cx="2993889" cy="284960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64" y="1077852"/>
            <a:ext cx="2449536" cy="10380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34" y="3021700"/>
            <a:ext cx="3471067" cy="1924311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3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9143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349253" y="211425"/>
            <a:ext cx="3071400" cy="4673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Show and </a:t>
            </a:r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(Google, 2015)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NIC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, our model, is based end-to-end on a neural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network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consisting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of a vision CNN followed by a language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generating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RNN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tr-TR" sz="15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200"/>
              </a:spcBef>
              <a:spcAft>
                <a:spcPts val="1200"/>
              </a:spcAft>
              <a:buSzPts val="1600"/>
              <a:buFont typeface="Open Sans"/>
              <a:buChar char="●"/>
            </a:pP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A s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ingle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joint model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takes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an image </a:t>
            </a:r>
            <a:r>
              <a:rPr lang="en-US" sz="1500" i="1" dirty="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 as input, and is trained to maximize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likelihood 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p(S</a:t>
            </a:r>
            <a:r>
              <a:rPr lang="tr-TR" sz="1500" i="1" dirty="0" smtClean="0"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500" i="1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 of producing a target sequence of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words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1500" i="1" dirty="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tr-TR" sz="1500" i="1" dirty="0" smtClean="0">
                <a:latin typeface="Open Sans"/>
                <a:ea typeface="Open Sans"/>
                <a:cs typeface="Open Sans"/>
                <a:sym typeface="Open Sans"/>
              </a:rPr>
              <a:t>{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S1</a:t>
            </a:r>
            <a:r>
              <a:rPr lang="tr-TR" sz="1500" i="1" dirty="0" smtClean="0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 S2</a:t>
            </a:r>
            <a:r>
              <a:rPr lang="tr-TR" sz="1500" i="1" dirty="0"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500" i="1" dirty="0" smtClean="0">
                <a:latin typeface="Open Sans"/>
                <a:ea typeface="Open Sans"/>
                <a:cs typeface="Open Sans"/>
                <a:sym typeface="Open Sans"/>
              </a:rPr>
              <a:t>…}</a:t>
            </a:r>
            <a:r>
              <a:rPr lang="en-US" sz="1500" i="1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where each word St comes from a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given</a:t>
            </a:r>
            <a:r>
              <a:rPr lang="tr-TR" sz="15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, that describes the image adequately</a:t>
            </a:r>
            <a:r>
              <a:rPr lang="en-US" sz="1500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tr-TR" sz="15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61" y="1517650"/>
            <a:ext cx="4829106" cy="2061275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4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9442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425453" y="281874"/>
            <a:ext cx="3071400" cy="460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CNN + RNN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dirty="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ombin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ing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deep convolutional nets for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image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classification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with recurrent networks for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sequence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modeling,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to create a single network that generates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descriptions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of images.</a:t>
            </a:r>
            <a:endParaRPr lang="tr-TR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aximize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the probability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correct description given the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image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At training time, </a:t>
            </a:r>
            <a:r>
              <a:rPr lang="en-US" i="1" dirty="0" smtClean="0">
                <a:latin typeface="Open Sans"/>
                <a:ea typeface="Open Sans"/>
                <a:cs typeface="Open Sans"/>
                <a:sym typeface="Open Sans"/>
              </a:rPr>
              <a:t>(S; I)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is a training example pair, and we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optimize the sum of the log probabilities over the whole training set using 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tochastic 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radient Descent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tr-TR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32261"/>
            <a:ext cx="3643312" cy="87271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75" y="2857500"/>
            <a:ext cx="4183762" cy="855662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5162550" y="1916445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θ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Parameters of the Model</a:t>
            </a:r>
          </a:p>
          <a:p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 – Image</a:t>
            </a:r>
          </a:p>
          <a:p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 – Correct Transcription</a:t>
            </a:r>
            <a:endParaRPr lang="tr-TR" sz="1200" i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5213350" y="3869386"/>
            <a:ext cx="308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Length of the Sentence</a:t>
            </a:r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5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5396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425453" y="281874"/>
            <a:ext cx="3071400" cy="2448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LSTM Based Sentence Generator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i="1" dirty="0" smtClean="0">
                <a:latin typeface="Open Sans"/>
                <a:ea typeface="Open Sans"/>
                <a:cs typeface="Open Sans"/>
                <a:sym typeface="Open Sans"/>
              </a:rPr>
              <a:t>p (S</a:t>
            </a:r>
            <a:r>
              <a:rPr lang="tr-TR" sz="1000" i="1" dirty="0" smtClean="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tr-TR" i="1" dirty="0" smtClean="0">
                <a:latin typeface="Open Sans"/>
                <a:ea typeface="Open Sans"/>
                <a:cs typeface="Open Sans"/>
                <a:sym typeface="Open Sans"/>
              </a:rPr>
              <a:t>|I , S</a:t>
            </a:r>
            <a:r>
              <a:rPr lang="tr-TR" sz="1000" i="1" dirty="0" smtClean="0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tr-TR" i="1" dirty="0" smtClean="0">
                <a:latin typeface="Open Sans"/>
                <a:ea typeface="Open Sans"/>
                <a:cs typeface="Open Sans"/>
                <a:sym typeface="Open Sans"/>
              </a:rPr>
              <a:t>, … , S</a:t>
            </a:r>
            <a:r>
              <a:rPr lang="tr-TR" sz="1000" i="1" dirty="0" smtClean="0">
                <a:latin typeface="Open Sans"/>
                <a:ea typeface="Open Sans"/>
                <a:cs typeface="Open Sans"/>
                <a:sym typeface="Open Sans"/>
              </a:rPr>
              <a:t>t-1</a:t>
            </a:r>
            <a:r>
              <a:rPr lang="tr-TR" i="1" dirty="0" smtClean="0"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is modeled by an RNN,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where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the variable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words we condition upon up to </a:t>
            </a:r>
            <a:r>
              <a:rPr lang="en-US" i="1" dirty="0" smtClean="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tr-TR" i="1" dirty="0" smtClean="0"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en-US" i="1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i="1" dirty="0"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is expressed by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fixed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length hidden state or memory </a:t>
            </a:r>
            <a:r>
              <a:rPr lang="en-US" i="1" dirty="0" smtClean="0"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1000" i="1" dirty="0" smtClean="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tr-TR" i="1" dirty="0" smtClean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03" y="253999"/>
            <a:ext cx="3300297" cy="33305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4" y="2863160"/>
            <a:ext cx="2217737" cy="532803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418919" y="3440316"/>
            <a:ext cx="1198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  <a:r>
              <a:rPr lang="tr-TR" sz="8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</a:t>
            </a:r>
            <a:r>
              <a:rPr lang="tr-TR" sz="1200" i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New Input</a:t>
            </a:r>
          </a:p>
        </p:txBody>
      </p:sp>
      <p:sp>
        <p:nvSpPr>
          <p:cNvPr id="11" name="Google Shape;85;p15"/>
          <p:cNvSpPr txBox="1">
            <a:spLocks/>
          </p:cNvSpPr>
          <p:nvPr/>
        </p:nvSpPr>
        <p:spPr>
          <a:xfrm>
            <a:off x="552452" y="3687542"/>
            <a:ext cx="3071400" cy="392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600" i="1" dirty="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is a Long Short Term Memory Net (LSTM).</a:t>
            </a:r>
            <a:endParaRPr lang="tr-TR" sz="1600" dirty="0" smtClean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13" y="3578815"/>
            <a:ext cx="3222944" cy="1365445"/>
          </a:xfrm>
          <a:prstGeom prst="rect">
            <a:avLst/>
          </a:prstGeom>
        </p:spPr>
      </p:pic>
      <p:sp>
        <p:nvSpPr>
          <p:cNvPr id="12" name="Slayt Numarası Yer Tutucusu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6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494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" y="1847850"/>
            <a:ext cx="4377372" cy="208515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84" y="1695450"/>
            <a:ext cx="3342554" cy="241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85;p15"/>
              <p:cNvSpPr txBox="1">
                <a:spLocks/>
              </p:cNvSpPr>
              <p:nvPr/>
            </p:nvSpPr>
            <p:spPr>
              <a:xfrm>
                <a:off x="176852" y="250125"/>
                <a:ext cx="8492486" cy="1445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tr-TR" sz="2100" b="1" dirty="0" smtClean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Architecture</a:t>
                </a:r>
                <a:endParaRPr lang="tr-TR" sz="2100" b="1" dirty="0" smtClean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457200" indent="-330200">
                  <a:spcBef>
                    <a:spcPts val="1600"/>
                  </a:spcBef>
                  <a:buSzPts val="1600"/>
                  <a:buFont typeface="Open Sans"/>
                  <a:buChar char="●"/>
                </a:pPr>
                <a:r>
                  <a:rPr lang="tr-TR" sz="1600" dirty="0" smtClean="0">
                    <a:latin typeface="Open Sans"/>
                    <a:ea typeface="Open Sans"/>
                    <a:cs typeface="Open Sans"/>
                    <a:sym typeface="Open Sans"/>
                  </a:rPr>
                  <a:t>CNN = 22 Layer GoogleNet</a:t>
                </a:r>
                <a:r>
                  <a:rPr lang="tr-TR" sz="1600" dirty="0" smtClean="0">
                    <a:latin typeface="Open Sans"/>
                    <a:ea typeface="Open Sans"/>
                    <a:cs typeface="Open Sans"/>
                    <a:sym typeface="Open Sans"/>
                  </a:rPr>
                  <a:t>. </a:t>
                </a:r>
              </a:p>
              <a:p>
                <a:pPr marL="457200" indent="-330200">
                  <a:spcBef>
                    <a:spcPts val="1600"/>
                  </a:spcBef>
                  <a:buSzPts val="1600"/>
                  <a:buFont typeface="Open Sans"/>
                  <a:buChar char="●"/>
                </a:pPr>
                <a:r>
                  <a:rPr lang="tr-TR" sz="1600" dirty="0" smtClean="0">
                    <a:latin typeface="Open Sans"/>
                    <a:ea typeface="Open Sans"/>
                    <a:cs typeface="Open Sans"/>
                    <a:sym typeface="Open Sans"/>
                  </a:rPr>
                  <a:t>LSTM for modeling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log</m:t>
                    </m:r>
                    <m:r>
                      <a:rPr lang="tr-TR" b="0" i="0" smtClean="0"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p</m:t>
                    </m:r>
                    <m:r>
                      <a:rPr lang="tr-TR" b="0" i="0" smtClean="0"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|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𝐼</m:t>
                            </m:r>
                          </m:e>
                        </m:d>
                      </m:e>
                      <m:sup/>
                    </m:sSup>
                    <m:r>
                      <a:rPr lang="pt-BR" i="1" smtClean="0"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b="0" i="1" smtClean="0"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𝑡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=0</m:t>
                        </m:r>
                      </m:sub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tr-TR" b="0" i="0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log</m:t>
                            </m:r>
                          </m:fName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𝑝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 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𝑆𝑡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|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𝐼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,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𝑆𝑜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, …,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𝑆𝑡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Open Sans"/>
                                <a:cs typeface="Open Sans"/>
                                <a:sym typeface="Open Sans"/>
                              </a:rPr>
                              <m:t>−1)</m:t>
                            </m:r>
                          </m:e>
                        </m:func>
                      </m:e>
                    </m:nary>
                  </m:oMath>
                </a14:m>
                <a:endParaRPr lang="tr-TR" sz="160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>
          <p:sp>
            <p:nvSpPr>
              <p:cNvPr id="5" name="Google Shape;8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52" y="250125"/>
                <a:ext cx="8492486" cy="1445325"/>
              </a:xfrm>
              <a:prstGeom prst="rect">
                <a:avLst/>
              </a:prstGeom>
              <a:blipFill>
                <a:blip r:embed="rId4"/>
                <a:stretch>
                  <a:fillRect l="-861" b="-278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etin kutusu 6"/>
          <p:cNvSpPr txBox="1"/>
          <p:nvPr/>
        </p:nvSpPr>
        <p:spPr>
          <a:xfrm>
            <a:off x="422641" y="4397550"/>
            <a:ext cx="480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loss is the sum of negative log likehood of the correct Word at each step as</a:t>
            </a:r>
            <a:endParaRPr lang="tr-TR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750" y="4306207"/>
            <a:ext cx="2159360" cy="767459"/>
          </a:xfrm>
          <a:prstGeom prst="rect">
            <a:avLst/>
          </a:prstGeom>
        </p:spPr>
      </p:pic>
      <p:sp>
        <p:nvSpPr>
          <p:cNvPr id="9" name="Slayt Numarası Yer Tutucusu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7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2381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410248" y="223455"/>
            <a:ext cx="3071400" cy="1841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 of Show and Tell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BLEU (5 </a:t>
            </a:r>
            <a:r>
              <a:rPr lang="tr-TR" dirty="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tr-TR" dirty="0" smtClean="0">
                <a:latin typeface="Open Sans"/>
                <a:ea typeface="Open Sans"/>
                <a:cs typeface="Open Sans"/>
                <a:sym typeface="Open Sans"/>
              </a:rPr>
              <a:t>ifferent captions by people; 2002), a metric on Flickr-8k, MSCOCO and Pascal datasets .</a:t>
            </a:r>
            <a:endParaRPr lang="tr-TR" dirty="0" smtClean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8" y="2006600"/>
            <a:ext cx="3310020" cy="247610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13" y="1073626"/>
            <a:ext cx="5356600" cy="3339224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8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4060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5"/>
          <p:cNvSpPr txBox="1">
            <a:spLocks/>
          </p:cNvSpPr>
          <p:nvPr/>
        </p:nvSpPr>
        <p:spPr>
          <a:xfrm>
            <a:off x="584203" y="358074"/>
            <a:ext cx="3071400" cy="4486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Show and Attend </a:t>
            </a:r>
            <a:r>
              <a:rPr lang="tr-TR" sz="2100" b="1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Tell (University of Montreal, 2016)</a:t>
            </a:r>
            <a:endParaRPr lang="tr-TR" sz="2100" b="1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Incorporating attention for caption generation.</a:t>
            </a:r>
          </a:p>
          <a:p>
            <a:pPr marL="457200" indent="-330200">
              <a:spcBef>
                <a:spcPts val="1600"/>
              </a:spcBef>
              <a:buSzPts val="1600"/>
              <a:buFont typeface="Open Sans"/>
              <a:buChar char="●"/>
            </a:pP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Rather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than compress an entire image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into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static representation, attention allows for salient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to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dynamically come to the forefront as needed. This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especially </a:t>
            </a: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important when there is a lot of clutter in an </a:t>
            </a:r>
            <a:r>
              <a:rPr lang="en-US" sz="1600" dirty="0" smtClean="0">
                <a:latin typeface="Open Sans"/>
                <a:ea typeface="Open Sans"/>
                <a:cs typeface="Open Sans"/>
                <a:sym typeface="Open Sans"/>
              </a:rPr>
              <a:t>image</a:t>
            </a:r>
            <a:r>
              <a:rPr lang="tr-TR" sz="1600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tr-TR" sz="1600" dirty="0" smtClean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67" y="1692100"/>
            <a:ext cx="4467844" cy="2022124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9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7903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932</Words>
  <Application>Microsoft Office PowerPoint</Application>
  <PresentationFormat>Ekran Gösterisi (16:9)</PresentationFormat>
  <Paragraphs>80</Paragraphs>
  <Slides>16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2" baseType="lpstr">
      <vt:lpstr>Lato</vt:lpstr>
      <vt:lpstr>Raleway</vt:lpstr>
      <vt:lpstr>Open Sans</vt:lpstr>
      <vt:lpstr>Cambria Math</vt:lpstr>
      <vt:lpstr>Arial</vt:lpstr>
      <vt:lpstr>Swiss</vt:lpstr>
      <vt:lpstr>Neural Image Captioning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Durum Raporu Proje adı</dc:title>
  <cp:lastModifiedBy>Sezai Burak</cp:lastModifiedBy>
  <cp:revision>32</cp:revision>
  <dcterms:modified xsi:type="dcterms:W3CDTF">2020-06-02T21:46:34Z</dcterms:modified>
</cp:coreProperties>
</file>